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1ad60347c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1ad6034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0778a296b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0778a296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0778a296b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0778a296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0778a296b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0778a296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0778a296b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0778a296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0778a296b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0778a296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0778a296b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0778a296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0778a296b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0778a296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0778a296b_0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0778a296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oABINggTw6Q" TargetMode="External"/><Relationship Id="rId4" Type="http://schemas.openxmlformats.org/officeDocument/2006/relationships/hyperlink" Target="https://www.youtube.com/watch?v=PfseDlYZsUc&amp;t=88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2"/>
          <p:cNvSpPr txBox="1"/>
          <p:nvPr>
            <p:ph type="title"/>
          </p:nvPr>
        </p:nvSpPr>
        <p:spPr>
          <a:xfrm>
            <a:off x="241575" y="827453"/>
            <a:ext cx="8520600" cy="4116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 of behind the scenes in Zigong.  This video is completely in Chinese, but one can get the sense of what it entails to create.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00" u="sng">
                <a:solidFill>
                  <a:schemeClr val="accent5"/>
                </a:solidFill>
                <a:hlinkClick r:id="rId3">
                  <a:extLst>
                    <a:ext uri="{A12FA001-AC4F-418D-AE19-62706E023703}">
                      <ahyp:hlinkClr val="tx"/>
                    </a:ext>
                  </a:extLst>
                </a:hlinkClick>
              </a:rPr>
              <a:t>https://www.youtube.com/watch?v=oABINggTw6Q</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This video is in english and chinese. There are subtitles that younger students will need someone to read it to them.  Great video as you are with artisans to see how they create a lantern.  11 min. video</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u="sng">
                <a:solidFill>
                  <a:schemeClr val="hlink"/>
                </a:solidFill>
                <a:hlinkClick r:id="rId4"/>
              </a:rPr>
              <a:t>https://www.youtube.com/watch?v=PfseDlYZsUc&amp;t=88s</a:t>
            </a:r>
            <a:endParaRPr sz="2000"/>
          </a:p>
          <a:p>
            <a:pPr indent="0" lvl="0" marL="0" rtl="0" algn="l">
              <a:spcBef>
                <a:spcPts val="0"/>
              </a:spcBef>
              <a:spcAft>
                <a:spcPts val="0"/>
              </a:spcAft>
              <a:buClr>
                <a:schemeClr val="dk1"/>
              </a:buClr>
              <a:buSzPct val="55000"/>
              <a:buFont typeface="Arial"/>
              <a:buNone/>
            </a:pPr>
            <a:r>
              <a:t/>
            </a:r>
            <a:endParaRPr sz="2000"/>
          </a:p>
          <a:p>
            <a:pPr indent="0" lvl="0" marL="0" rtl="0" algn="l">
              <a:spcBef>
                <a:spcPts val="0"/>
              </a:spcBef>
              <a:spcAft>
                <a:spcPts val="0"/>
              </a:spcAft>
              <a:buClr>
                <a:schemeClr val="dk1"/>
              </a:buClr>
              <a:buSzPct val="55000"/>
              <a:buFont typeface="Arial"/>
              <a:buNone/>
            </a:pPr>
            <a:r>
              <a:t/>
            </a:r>
            <a:endParaRPr sz="2000"/>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678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0"/>
            <a:ext cx="9144000" cy="6858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0" y="0"/>
            <a:ext cx="9144000"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0" y="0"/>
            <a:ext cx="9059851"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0" y="0"/>
            <a:ext cx="9144000"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0" y="44525"/>
            <a:ext cx="9144000" cy="681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0" y="44525"/>
            <a:ext cx="9144000" cy="675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56100" y="0"/>
            <a:ext cx="9087900" cy="6787875"/>
          </a:xfrm>
          <a:prstGeom prst="rect">
            <a:avLst/>
          </a:prstGeom>
          <a:noFill/>
          <a:ln>
            <a:noFill/>
          </a:ln>
        </p:spPr>
      </p:pic>
      <p:sp>
        <p:nvSpPr>
          <p:cNvPr id="95" name="Google Shape;95;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21"/>
          <p:cNvSpPr txBox="1"/>
          <p:nvPr/>
        </p:nvSpPr>
        <p:spPr>
          <a:xfrm>
            <a:off x="603050" y="6100675"/>
            <a:ext cx="472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