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X60sprsC0zfADRXpGkgSysXFSINwJBhOdb6qqvUope4/edit#slide=id.p"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X60sprsC0zfADRXpGkgSysXFSINwJBhOdb6qqvUope4/edit#slide=id.ge198042ce2_0_1"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Source: </a:t>
            </a:r>
            <a:r>
              <a:rPr lang="en" u="sng">
                <a:solidFill>
                  <a:schemeClr val="hlink"/>
                </a:solidFill>
                <a:hlinkClick r:id="rId2"/>
              </a:rPr>
              <a:t>https://docs.google.com/presentation/d/1X60sprsC0zfADRXpGkgSysXFSINwJBhOdb6qqvUope4/edit#slide=id.p</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df6146041_0_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ddf614604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198042ce2_0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198042ce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e198042ce2_0_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e198042ce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198042ce2_0_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198042ce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198042ce2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198042ce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198042ce2_0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198042ce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Source: </a:t>
            </a:r>
            <a:r>
              <a:rPr lang="en" u="sng">
                <a:solidFill>
                  <a:schemeClr val="hlink"/>
                </a:solidFill>
                <a:hlinkClick r:id="rId2"/>
              </a:rPr>
              <a:t>https://docs.google.com/presentation/d/1X60sprsC0zfADRXpGkgSysXFSINwJBhOdb6qqvUope4/edit#slide=id.ge198042ce2_0_1</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df6146041_0_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df614604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df6146041_0_2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df614604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ddf6146041_0_4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df614604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chinahighlights.com/festivals/dragon-boat-festival.htm" TargetMode="External"/><Relationship Id="rId4" Type="http://schemas.openxmlformats.org/officeDocument/2006/relationships/image" Target="../media/image5.jpg"/><Relationship Id="rId5"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chinahighlights.com/travelguide/festivals/new-year-decoration.htm" TargetMode="Externa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chinahighlights.com/festivals/mid-autumn-festival.htm"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1009775" y="799400"/>
            <a:ext cx="47964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200">
                <a:solidFill>
                  <a:srgbClr val="CCCCCC"/>
                </a:solidFill>
              </a:rPr>
              <a:t>All About L</a:t>
            </a:r>
            <a:r>
              <a:rPr lang="en" sz="7200">
                <a:solidFill>
                  <a:srgbClr val="CCCCCC"/>
                </a:solidFill>
              </a:rPr>
              <a:t>anterns </a:t>
            </a:r>
            <a:endParaRPr sz="7200">
              <a:solidFill>
                <a:srgbClr val="CCCC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09" name="Shape 109"/>
        <p:cNvGrpSpPr/>
        <p:nvPr/>
      </p:nvGrpSpPr>
      <p:grpSpPr>
        <a:xfrm>
          <a:off x="0" y="0"/>
          <a:ext cx="0" cy="0"/>
          <a:chOff x="0" y="0"/>
          <a:chExt cx="0" cy="0"/>
        </a:xfrm>
      </p:grpSpPr>
      <p:sp>
        <p:nvSpPr>
          <p:cNvPr id="110" name="Google Shape;110;p22"/>
          <p:cNvSpPr txBox="1"/>
          <p:nvPr>
            <p:ph idx="1" type="body"/>
          </p:nvPr>
        </p:nvSpPr>
        <p:spPr>
          <a:xfrm>
            <a:off x="311700" y="210375"/>
            <a:ext cx="3992100" cy="5862300"/>
          </a:xfrm>
          <a:prstGeom prst="rect">
            <a:avLst/>
          </a:prstGeom>
        </p:spPr>
        <p:txBody>
          <a:bodyPr anchorCtr="0" anchor="t" bIns="91425" lIns="91425" spcFirstLastPara="1" rIns="91425" wrap="square" tIns="91425">
            <a:normAutofit/>
          </a:bodyPr>
          <a:lstStyle/>
          <a:p>
            <a:pPr indent="0" lvl="0" marL="0" rtl="0" algn="l">
              <a:lnSpc>
                <a:spcPct val="238636"/>
              </a:lnSpc>
              <a:spcBef>
                <a:spcPts val="3000"/>
              </a:spcBef>
              <a:spcAft>
                <a:spcPts val="0"/>
              </a:spcAft>
              <a:buNone/>
            </a:pPr>
            <a:r>
              <a:rPr b="1" lang="en" sz="3000">
                <a:solidFill>
                  <a:srgbClr val="444444"/>
                </a:solidFill>
                <a:latin typeface="Comic Sans MS"/>
                <a:ea typeface="Comic Sans MS"/>
                <a:cs typeface="Comic Sans MS"/>
                <a:sym typeface="Comic Sans MS"/>
              </a:rPr>
              <a:t>Floating Lanterns</a:t>
            </a:r>
            <a:endParaRPr b="1" sz="3000">
              <a:solidFill>
                <a:srgbClr val="444444"/>
              </a:solidFill>
              <a:latin typeface="Comic Sans MS"/>
              <a:ea typeface="Comic Sans MS"/>
              <a:cs typeface="Comic Sans MS"/>
              <a:sym typeface="Comic Sans MS"/>
            </a:endParaRPr>
          </a:p>
          <a:p>
            <a:pPr indent="0" lvl="0" marL="0" rtl="0" algn="l">
              <a:lnSpc>
                <a:spcPct val="100000"/>
              </a:lnSpc>
              <a:spcBef>
                <a:spcPts val="1500"/>
              </a:spcBef>
              <a:spcAft>
                <a:spcPts val="0"/>
              </a:spcAft>
              <a:buNone/>
            </a:pPr>
            <a:r>
              <a:rPr lang="en" sz="1900">
                <a:solidFill>
                  <a:srgbClr val="333333"/>
                </a:solidFill>
                <a:latin typeface="Comic Sans MS"/>
                <a:ea typeface="Comic Sans MS"/>
                <a:cs typeface="Comic Sans MS"/>
                <a:sym typeface="Comic Sans MS"/>
              </a:rPr>
              <a:t>Lantern celebrations, such as the </a:t>
            </a:r>
            <a:r>
              <a:rPr lang="en" sz="1900">
                <a:solidFill>
                  <a:srgbClr val="333333"/>
                </a:solidFill>
                <a:uFill>
                  <a:noFill/>
                </a:uFill>
                <a:latin typeface="Comic Sans MS"/>
                <a:ea typeface="Comic Sans MS"/>
                <a:cs typeface="Comic Sans MS"/>
                <a:sym typeface="Comic Sans MS"/>
                <a:hlinkClick r:id="rId3">
                  <a:extLst>
                    <a:ext uri="{A12FA001-AC4F-418D-AE19-62706E023703}">
                      <ahyp:hlinkClr val="tx"/>
                    </a:ext>
                  </a:extLst>
                </a:hlinkClick>
              </a:rPr>
              <a:t>Dragon Boat Festival</a:t>
            </a:r>
            <a:r>
              <a:rPr lang="en" sz="1900">
                <a:solidFill>
                  <a:srgbClr val="333333"/>
                </a:solidFill>
                <a:latin typeface="Comic Sans MS"/>
                <a:ea typeface="Comic Sans MS"/>
                <a:cs typeface="Comic Sans MS"/>
                <a:sym typeface="Comic Sans MS"/>
              </a:rPr>
              <a:t>, that take place near rivers, ponds, and lakes will often feature floating lanterns. This variety comes in many different shapes, such as the lotus design featured here. They are lit and put adrift in large groups to create a beautiful spectacle on the water.</a:t>
            </a:r>
            <a:endParaRPr sz="1900">
              <a:solidFill>
                <a:srgbClr val="333333"/>
              </a:solidFill>
              <a:latin typeface="Comic Sans MS"/>
              <a:ea typeface="Comic Sans MS"/>
              <a:cs typeface="Comic Sans MS"/>
              <a:sym typeface="Comic Sans MS"/>
            </a:endParaRPr>
          </a:p>
          <a:p>
            <a:pPr indent="0" lvl="0" marL="0" rtl="0" algn="l">
              <a:lnSpc>
                <a:spcPct val="100000"/>
              </a:lnSpc>
              <a:spcBef>
                <a:spcPts val="1500"/>
              </a:spcBef>
              <a:spcAft>
                <a:spcPts val="0"/>
              </a:spcAft>
              <a:buNone/>
            </a:pPr>
            <a:r>
              <a:t/>
            </a:r>
            <a:endParaRPr>
              <a:solidFill>
                <a:srgbClr val="333333"/>
              </a:solidFill>
              <a:latin typeface="Comic Sans MS"/>
              <a:ea typeface="Comic Sans MS"/>
              <a:cs typeface="Comic Sans MS"/>
              <a:sym typeface="Comic Sans MS"/>
            </a:endParaRPr>
          </a:p>
          <a:p>
            <a:pPr indent="0" lvl="0" marL="0" rtl="0" algn="l">
              <a:spcBef>
                <a:spcPts val="1500"/>
              </a:spcBef>
              <a:spcAft>
                <a:spcPts val="1200"/>
              </a:spcAft>
              <a:buNone/>
            </a:pPr>
            <a:r>
              <a:t/>
            </a:r>
            <a:endParaRPr/>
          </a:p>
        </p:txBody>
      </p:sp>
      <p:pic>
        <p:nvPicPr>
          <p:cNvPr id="111" name="Google Shape;111;p22"/>
          <p:cNvPicPr preferRelativeResize="0"/>
          <p:nvPr/>
        </p:nvPicPr>
        <p:blipFill>
          <a:blip r:embed="rId4">
            <a:alphaModFix/>
          </a:blip>
          <a:stretch>
            <a:fillRect/>
          </a:stretch>
        </p:blipFill>
        <p:spPr>
          <a:xfrm>
            <a:off x="4572000" y="3588299"/>
            <a:ext cx="4458473" cy="2963027"/>
          </a:xfrm>
          <a:prstGeom prst="rect">
            <a:avLst/>
          </a:prstGeom>
          <a:noFill/>
          <a:ln>
            <a:noFill/>
          </a:ln>
        </p:spPr>
      </p:pic>
      <p:pic>
        <p:nvPicPr>
          <p:cNvPr id="112" name="Google Shape;112;p22"/>
          <p:cNvPicPr preferRelativeResize="0"/>
          <p:nvPr/>
        </p:nvPicPr>
        <p:blipFill>
          <a:blip r:embed="rId5">
            <a:alphaModFix/>
          </a:blip>
          <a:stretch>
            <a:fillRect/>
          </a:stretch>
        </p:blipFill>
        <p:spPr>
          <a:xfrm>
            <a:off x="5813560" y="395849"/>
            <a:ext cx="1975351" cy="29630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56100"/>
            <a:ext cx="9144000" cy="6801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0" y="152400"/>
            <a:ext cx="9296400" cy="670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6"/>
          <p:cNvPicPr preferRelativeResize="0"/>
          <p:nvPr/>
        </p:nvPicPr>
        <p:blipFill>
          <a:blip r:embed="rId3">
            <a:alphaModFix/>
          </a:blip>
          <a:stretch>
            <a:fillRect/>
          </a:stretch>
        </p:blipFill>
        <p:spPr>
          <a:xfrm>
            <a:off x="0" y="0"/>
            <a:ext cx="9144000" cy="6858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7"/>
          <p:cNvPicPr preferRelativeResize="0"/>
          <p:nvPr/>
        </p:nvPicPr>
        <p:blipFill>
          <a:blip r:embed="rId3">
            <a:alphaModFix/>
          </a:blip>
          <a:stretch>
            <a:fillRect/>
          </a:stretch>
        </p:blipFill>
        <p:spPr>
          <a:xfrm>
            <a:off x="152400" y="152400"/>
            <a:ext cx="8020050" cy="5676900"/>
          </a:xfrm>
          <a:prstGeom prst="rect">
            <a:avLst/>
          </a:prstGeom>
          <a:noFill/>
          <a:ln>
            <a:noFill/>
          </a:ln>
        </p:spPr>
      </p:pic>
      <p:pic>
        <p:nvPicPr>
          <p:cNvPr id="75" name="Google Shape;75;p17"/>
          <p:cNvPicPr preferRelativeResize="0"/>
          <p:nvPr/>
        </p:nvPicPr>
        <p:blipFill>
          <a:blip r:embed="rId4">
            <a:alphaModFix/>
          </a:blip>
          <a:stretch>
            <a:fillRect/>
          </a:stretch>
        </p:blipFill>
        <p:spPr>
          <a:xfrm>
            <a:off x="0" y="0"/>
            <a:ext cx="9144000" cy="6858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8"/>
          <p:cNvSpPr txBox="1"/>
          <p:nvPr/>
        </p:nvSpPr>
        <p:spPr>
          <a:xfrm>
            <a:off x="1037825" y="5447150"/>
            <a:ext cx="7573200" cy="1293000"/>
          </a:xfrm>
          <a:prstGeom prst="rect">
            <a:avLst/>
          </a:prstGeom>
          <a:solidFill>
            <a:srgbClr val="F3F3F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Some even have riddles attached to them.</a:t>
            </a:r>
            <a:r>
              <a:rPr lang="en" sz="2400">
                <a:solidFill>
                  <a:schemeClr val="dk1"/>
                </a:solidFill>
              </a:rPr>
              <a:t>Solving the riddles were thought to be highly difficult.  Are you ready to try some?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84" name="Shape 84"/>
        <p:cNvGrpSpPr/>
        <p:nvPr/>
      </p:nvGrpSpPr>
      <p:grpSpPr>
        <a:xfrm>
          <a:off x="0" y="0"/>
          <a:ext cx="0" cy="0"/>
          <a:chOff x="0" y="0"/>
          <a:chExt cx="0" cy="0"/>
        </a:xfrm>
      </p:grpSpPr>
      <p:sp>
        <p:nvSpPr>
          <p:cNvPr id="85" name="Google Shape;85;p19"/>
          <p:cNvSpPr txBox="1"/>
          <p:nvPr/>
        </p:nvSpPr>
        <p:spPr>
          <a:xfrm>
            <a:off x="0" y="0"/>
            <a:ext cx="9144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rPr>
              <a:t>Here we go:</a:t>
            </a:r>
            <a:endParaRPr sz="2400">
              <a:solidFill>
                <a:schemeClr val="dk1"/>
              </a:solidFill>
            </a:endParaRPr>
          </a:p>
        </p:txBody>
      </p:sp>
      <p:sp>
        <p:nvSpPr>
          <p:cNvPr id="86" name="Google Shape;86;p19"/>
          <p:cNvSpPr txBox="1"/>
          <p:nvPr/>
        </p:nvSpPr>
        <p:spPr>
          <a:xfrm>
            <a:off x="308550" y="1178050"/>
            <a:ext cx="8597100" cy="461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t/>
            </a:r>
            <a:endParaRPr sz="1800">
              <a:solidFill>
                <a:schemeClr val="dk1"/>
              </a:solidFill>
              <a:latin typeface="Comic Sans MS"/>
              <a:ea typeface="Comic Sans MS"/>
              <a:cs typeface="Comic Sans MS"/>
              <a:sym typeface="Comic Sans MS"/>
            </a:endParaRPr>
          </a:p>
        </p:txBody>
      </p:sp>
      <p:sp>
        <p:nvSpPr>
          <p:cNvPr id="87" name="Google Shape;87;p19"/>
          <p:cNvSpPr txBox="1"/>
          <p:nvPr/>
        </p:nvSpPr>
        <p:spPr>
          <a:xfrm>
            <a:off x="154300" y="1248175"/>
            <a:ext cx="2776800" cy="3386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3000"/>
              <a:t>Riddle #1</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What is it that </a:t>
            </a:r>
            <a:r>
              <a:rPr lang="en" sz="3000"/>
              <a:t>everybody</a:t>
            </a:r>
            <a:r>
              <a:rPr lang="en" sz="3000"/>
              <a:t> does at the same time?</a:t>
            </a:r>
            <a:endParaRPr sz="3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8" name="Google Shape;88;p19"/>
          <p:cNvSpPr txBox="1"/>
          <p:nvPr/>
        </p:nvSpPr>
        <p:spPr>
          <a:xfrm>
            <a:off x="6152975" y="1248175"/>
            <a:ext cx="2776800" cy="3386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3000"/>
              <a:t>Riddle #3</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What building has the most stories?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9" name="Google Shape;89;p19"/>
          <p:cNvSpPr txBox="1"/>
          <p:nvPr/>
        </p:nvSpPr>
        <p:spPr>
          <a:xfrm>
            <a:off x="3153638" y="1248175"/>
            <a:ext cx="2776800" cy="3386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3000"/>
              <a:t>Riddle #2</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One east, one west, they ie without seeing each other.</a:t>
            </a:r>
            <a:endParaRPr sz="3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0" name="Google Shape;90;p19"/>
          <p:cNvSpPr txBox="1"/>
          <p:nvPr/>
        </p:nvSpPr>
        <p:spPr>
          <a:xfrm>
            <a:off x="392650" y="5157275"/>
            <a:ext cx="2300100" cy="554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Comic Sans MS"/>
                <a:ea typeface="Comic Sans MS"/>
                <a:cs typeface="Comic Sans MS"/>
                <a:sym typeface="Comic Sans MS"/>
              </a:rPr>
              <a:t>Grow older</a:t>
            </a:r>
            <a:endParaRPr sz="2400">
              <a:latin typeface="Comic Sans MS"/>
              <a:ea typeface="Comic Sans MS"/>
              <a:cs typeface="Comic Sans MS"/>
              <a:sym typeface="Comic Sans MS"/>
            </a:endParaRPr>
          </a:p>
        </p:txBody>
      </p:sp>
      <p:sp>
        <p:nvSpPr>
          <p:cNvPr id="91" name="Google Shape;91;p19"/>
          <p:cNvSpPr txBox="1"/>
          <p:nvPr/>
        </p:nvSpPr>
        <p:spPr>
          <a:xfrm>
            <a:off x="3457050" y="5157275"/>
            <a:ext cx="2300100" cy="554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400"/>
              <a:t>Ears</a:t>
            </a:r>
            <a:endParaRPr sz="2400"/>
          </a:p>
        </p:txBody>
      </p:sp>
      <p:sp>
        <p:nvSpPr>
          <p:cNvPr id="92" name="Google Shape;92;p19"/>
          <p:cNvSpPr txBox="1"/>
          <p:nvPr/>
        </p:nvSpPr>
        <p:spPr>
          <a:xfrm>
            <a:off x="6307300" y="5157275"/>
            <a:ext cx="2300100" cy="554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400"/>
              <a:t>Library</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96" name="Shape 96"/>
        <p:cNvGrpSpPr/>
        <p:nvPr/>
      </p:nvGrpSpPr>
      <p:grpSpPr>
        <a:xfrm>
          <a:off x="0" y="0"/>
          <a:ext cx="0" cy="0"/>
          <a:chOff x="0" y="0"/>
          <a:chExt cx="0" cy="0"/>
        </a:xfrm>
      </p:grpSpPr>
      <p:sp>
        <p:nvSpPr>
          <p:cNvPr id="97" name="Google Shape;97;p20"/>
          <p:cNvSpPr txBox="1"/>
          <p:nvPr/>
        </p:nvSpPr>
        <p:spPr>
          <a:xfrm>
            <a:off x="0" y="0"/>
            <a:ext cx="9144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rPr>
              <a:t>There are 3 different types of lanterns used throughout China:  </a:t>
            </a:r>
            <a:endParaRPr sz="2400">
              <a:solidFill>
                <a:schemeClr val="dk1"/>
              </a:solidFill>
            </a:endParaRPr>
          </a:p>
          <a:p>
            <a:pPr indent="0" lvl="0" marL="0" rtl="0" algn="l">
              <a:spcBef>
                <a:spcPts val="0"/>
              </a:spcBef>
              <a:spcAft>
                <a:spcPts val="0"/>
              </a:spcAft>
              <a:buNone/>
            </a:pPr>
            <a:r>
              <a:t/>
            </a:r>
            <a:endParaRPr sz="2400">
              <a:solidFill>
                <a:schemeClr val="dk1"/>
              </a:solidFill>
            </a:endParaRPr>
          </a:p>
        </p:txBody>
      </p:sp>
      <p:sp>
        <p:nvSpPr>
          <p:cNvPr id="98" name="Google Shape;98;p20"/>
          <p:cNvSpPr txBox="1"/>
          <p:nvPr/>
        </p:nvSpPr>
        <p:spPr>
          <a:xfrm>
            <a:off x="308550" y="1178050"/>
            <a:ext cx="8597100" cy="2970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3000"/>
              </a:spcBef>
              <a:spcAft>
                <a:spcPts val="0"/>
              </a:spcAft>
              <a:buNone/>
            </a:pPr>
            <a:r>
              <a:rPr b="1" lang="en" sz="3000">
                <a:solidFill>
                  <a:schemeClr val="dk1"/>
                </a:solidFill>
                <a:latin typeface="Comic Sans MS"/>
                <a:ea typeface="Comic Sans MS"/>
                <a:cs typeface="Comic Sans MS"/>
                <a:sym typeface="Comic Sans MS"/>
              </a:rPr>
              <a:t>Hanging Lanterns</a:t>
            </a:r>
            <a:endParaRPr b="1" sz="3000">
              <a:solidFill>
                <a:schemeClr val="dk1"/>
              </a:solidFill>
              <a:latin typeface="Comic Sans MS"/>
              <a:ea typeface="Comic Sans MS"/>
              <a:cs typeface="Comic Sans MS"/>
              <a:sym typeface="Comic Sans MS"/>
            </a:endParaRPr>
          </a:p>
          <a:p>
            <a:pPr indent="0" lvl="0" marL="0" rtl="0" algn="l">
              <a:lnSpc>
                <a:spcPct val="100000"/>
              </a:lnSpc>
              <a:spcBef>
                <a:spcPts val="1500"/>
              </a:spcBef>
              <a:spcAft>
                <a:spcPts val="0"/>
              </a:spcAft>
              <a:buNone/>
            </a:pPr>
            <a:r>
              <a:rPr lang="en" sz="1800">
                <a:solidFill>
                  <a:schemeClr val="dk1"/>
                </a:solidFill>
                <a:latin typeface="Comic Sans MS"/>
                <a:ea typeface="Comic Sans MS"/>
                <a:cs typeface="Comic Sans MS"/>
                <a:sym typeface="Comic Sans MS"/>
              </a:rPr>
              <a:t>The most common type of lantern is the hanging variety. These decorative lanterns are hung in both homes and public spaces. In cities and in rural areas, you can see lanterns adorning street lights, public buildings, and shops. Many homes will also sport a few decorative lanterns in their windows, especially during festival seasons.</a:t>
            </a:r>
            <a:endParaRPr sz="1800">
              <a:solidFill>
                <a:schemeClr val="dk1"/>
              </a:solidFill>
              <a:latin typeface="Comic Sans MS"/>
              <a:ea typeface="Comic Sans MS"/>
              <a:cs typeface="Comic Sans MS"/>
              <a:sym typeface="Comic Sans MS"/>
            </a:endParaRPr>
          </a:p>
          <a:p>
            <a:pPr indent="0" lvl="0" marL="0" rtl="0" algn="l">
              <a:lnSpc>
                <a:spcPct val="100000"/>
              </a:lnSpc>
              <a:spcBef>
                <a:spcPts val="1500"/>
              </a:spcBef>
              <a:spcAft>
                <a:spcPts val="0"/>
              </a:spcAft>
              <a:buNone/>
            </a:pPr>
            <a:r>
              <a:rPr lang="en" sz="1800">
                <a:solidFill>
                  <a:schemeClr val="dk1"/>
                </a:solidFill>
                <a:uFill>
                  <a:noFill/>
                </a:uFill>
                <a:latin typeface="Comic Sans MS"/>
                <a:ea typeface="Comic Sans MS"/>
                <a:cs typeface="Comic Sans MS"/>
                <a:sym typeface="Comic Sans MS"/>
                <a:hlinkClick r:id="rId3">
                  <a:extLst>
                    <a:ext uri="{A12FA001-AC4F-418D-AE19-62706E023703}">
                      <ahyp:hlinkClr val="tx"/>
                    </a:ext>
                  </a:extLst>
                </a:hlinkClick>
              </a:rPr>
              <a:t>Lanterns hung at Chinese New Year</a:t>
            </a:r>
            <a:r>
              <a:rPr lang="en" sz="1800">
                <a:solidFill>
                  <a:schemeClr val="dk1"/>
                </a:solidFill>
                <a:latin typeface="Comic Sans MS"/>
                <a:ea typeface="Comic Sans MS"/>
                <a:cs typeface="Comic Sans MS"/>
                <a:sym typeface="Comic Sans MS"/>
              </a:rPr>
              <a:t> are thought to scare aware the Nian monster and bring good luck.</a:t>
            </a:r>
            <a:endParaRPr sz="1800">
              <a:solidFill>
                <a:schemeClr val="dk1"/>
              </a:solidFill>
              <a:latin typeface="Comic Sans MS"/>
              <a:ea typeface="Comic Sans MS"/>
              <a:cs typeface="Comic Sans MS"/>
              <a:sym typeface="Comic Sans MS"/>
            </a:endParaRPr>
          </a:p>
        </p:txBody>
      </p:sp>
      <p:pic>
        <p:nvPicPr>
          <p:cNvPr id="99" name="Google Shape;99;p20"/>
          <p:cNvPicPr preferRelativeResize="0"/>
          <p:nvPr/>
        </p:nvPicPr>
        <p:blipFill>
          <a:blip r:embed="rId4">
            <a:alphaModFix/>
          </a:blip>
          <a:stretch>
            <a:fillRect/>
          </a:stretch>
        </p:blipFill>
        <p:spPr>
          <a:xfrm>
            <a:off x="3925000" y="4034600"/>
            <a:ext cx="4269542" cy="2404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03" name="Shape 103"/>
        <p:cNvGrpSpPr/>
        <p:nvPr/>
      </p:nvGrpSpPr>
      <p:grpSpPr>
        <a:xfrm>
          <a:off x="0" y="0"/>
          <a:ext cx="0" cy="0"/>
          <a:chOff x="0" y="0"/>
          <a:chExt cx="0" cy="0"/>
        </a:xfrm>
      </p:grpSpPr>
      <p:sp>
        <p:nvSpPr>
          <p:cNvPr id="104" name="Google Shape;104;p21"/>
          <p:cNvSpPr txBox="1"/>
          <p:nvPr>
            <p:ph idx="1" type="body"/>
          </p:nvPr>
        </p:nvSpPr>
        <p:spPr>
          <a:xfrm>
            <a:off x="311700" y="49199"/>
            <a:ext cx="8520600" cy="3379800"/>
          </a:xfrm>
          <a:prstGeom prst="rect">
            <a:avLst/>
          </a:prstGeom>
        </p:spPr>
        <p:txBody>
          <a:bodyPr anchorCtr="0" anchor="t" bIns="91425" lIns="91425" spcFirstLastPara="1" rIns="91425" wrap="square" tIns="91425">
            <a:normAutofit/>
          </a:bodyPr>
          <a:lstStyle/>
          <a:p>
            <a:pPr indent="0" lvl="0" marL="0" rtl="0" algn="l">
              <a:lnSpc>
                <a:spcPct val="238636"/>
              </a:lnSpc>
              <a:spcBef>
                <a:spcPts val="3000"/>
              </a:spcBef>
              <a:spcAft>
                <a:spcPts val="0"/>
              </a:spcAft>
              <a:buClr>
                <a:schemeClr val="dk1"/>
              </a:buClr>
              <a:buSzPts val="1100"/>
              <a:buFont typeface="Arial"/>
              <a:buNone/>
            </a:pPr>
            <a:r>
              <a:rPr b="1" lang="en" sz="3000">
                <a:solidFill>
                  <a:srgbClr val="444444"/>
                </a:solidFill>
                <a:latin typeface="Comic Sans MS"/>
                <a:ea typeface="Comic Sans MS"/>
                <a:cs typeface="Comic Sans MS"/>
                <a:sym typeface="Comic Sans MS"/>
              </a:rPr>
              <a:t>Flying Lanterns</a:t>
            </a:r>
            <a:endParaRPr b="1" sz="3000">
              <a:solidFill>
                <a:srgbClr val="444444"/>
              </a:solidFill>
              <a:latin typeface="Comic Sans MS"/>
              <a:ea typeface="Comic Sans MS"/>
              <a:cs typeface="Comic Sans MS"/>
              <a:sym typeface="Comic Sans MS"/>
            </a:endParaRPr>
          </a:p>
          <a:p>
            <a:pPr indent="0" lvl="0" marL="0" rtl="0" algn="l">
              <a:lnSpc>
                <a:spcPct val="100000"/>
              </a:lnSpc>
              <a:spcBef>
                <a:spcPts val="1500"/>
              </a:spcBef>
              <a:spcAft>
                <a:spcPts val="0"/>
              </a:spcAft>
              <a:buClr>
                <a:schemeClr val="dk1"/>
              </a:buClr>
              <a:buSzPts val="1100"/>
              <a:buFont typeface="Arial"/>
              <a:buNone/>
            </a:pPr>
            <a:r>
              <a:rPr lang="en">
                <a:solidFill>
                  <a:srgbClr val="333333"/>
                </a:solidFill>
                <a:latin typeface="Comic Sans MS"/>
                <a:ea typeface="Comic Sans MS"/>
                <a:cs typeface="Comic Sans MS"/>
                <a:sym typeface="Comic Sans MS"/>
              </a:rPr>
              <a:t>On special occasions, such as the </a:t>
            </a:r>
            <a:r>
              <a:rPr lang="en">
                <a:solidFill>
                  <a:srgbClr val="333333"/>
                </a:solidFill>
                <a:uFill>
                  <a:noFill/>
                </a:uFill>
                <a:latin typeface="Comic Sans MS"/>
                <a:ea typeface="Comic Sans MS"/>
                <a:cs typeface="Comic Sans MS"/>
                <a:sym typeface="Comic Sans MS"/>
                <a:hlinkClick r:id="rId3">
                  <a:extLst>
                    <a:ext uri="{A12FA001-AC4F-418D-AE19-62706E023703}">
                      <ahyp:hlinkClr val="tx"/>
                    </a:ext>
                  </a:extLst>
                </a:hlinkClick>
              </a:rPr>
              <a:t>Mid-Autumn Festival</a:t>
            </a:r>
            <a:r>
              <a:rPr lang="en">
                <a:solidFill>
                  <a:srgbClr val="333333"/>
                </a:solidFill>
                <a:latin typeface="Comic Sans MS"/>
                <a:ea typeface="Comic Sans MS"/>
                <a:cs typeface="Comic Sans MS"/>
                <a:sym typeface="Comic Sans MS"/>
              </a:rPr>
              <a:t>, you can see a unique type of floating lantern being released into the night skies over China. These airborne lanterns are propelled by rising hot air generated by the flame within. They are beautiful to watch and are often released in large groups for a more eye-catching effect.</a:t>
            </a:r>
            <a:endParaRPr>
              <a:solidFill>
                <a:srgbClr val="333333"/>
              </a:solidFill>
              <a:latin typeface="Comic Sans MS"/>
              <a:ea typeface="Comic Sans MS"/>
              <a:cs typeface="Comic Sans MS"/>
              <a:sym typeface="Comic Sans MS"/>
            </a:endParaRPr>
          </a:p>
          <a:p>
            <a:pPr indent="0" lvl="0" marL="0" rtl="0" algn="l">
              <a:spcBef>
                <a:spcPts val="1500"/>
              </a:spcBef>
              <a:spcAft>
                <a:spcPts val="1200"/>
              </a:spcAft>
              <a:buNone/>
            </a:pPr>
            <a:r>
              <a:t/>
            </a:r>
            <a:endParaRPr/>
          </a:p>
        </p:txBody>
      </p:sp>
      <p:pic>
        <p:nvPicPr>
          <p:cNvPr id="105" name="Google Shape;105;p21"/>
          <p:cNvPicPr preferRelativeResize="0"/>
          <p:nvPr/>
        </p:nvPicPr>
        <p:blipFill>
          <a:blip r:embed="rId4">
            <a:alphaModFix/>
          </a:blip>
          <a:stretch>
            <a:fillRect/>
          </a:stretch>
        </p:blipFill>
        <p:spPr>
          <a:xfrm>
            <a:off x="1883600" y="3344850"/>
            <a:ext cx="5942100" cy="3276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